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384" r:id="rId3"/>
    <p:sldId id="442" r:id="rId5"/>
    <p:sldId id="462" r:id="rId6"/>
    <p:sldId id="463" r:id="rId7"/>
    <p:sldId id="443" r:id="rId8"/>
    <p:sldId id="476" r:id="rId9"/>
    <p:sldId id="412" r:id="rId10"/>
    <p:sldId id="478" r:id="rId11"/>
    <p:sldId id="477" r:id="rId12"/>
    <p:sldId id="479" r:id="rId13"/>
    <p:sldId id="475" r:id="rId14"/>
  </p:sldIdLst>
  <p:sldSz cx="12192000" cy="6858000"/>
  <p:notesSz cx="6858000" cy="9144000"/>
  <p:embeddedFontLs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微软雅黑" panose="020B0503020204020204" pitchFamily="34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等线" panose="02010600030101010101" charset="-122"/>
      <p:regular r:id="rId26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3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473075" y="930973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2825" y="2580640"/>
            <a:ext cx="654621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任务一</a:t>
            </a:r>
            <a:r>
              <a:rPr lang="en-US" altLang="zh-CN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  </a:t>
            </a:r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顺序结构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主题</a:t>
            </a: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二 算法结构与描述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11" grpId="0" bldLvl="0" animBg="1"/>
      <p:bldP spid="4" grpId="0"/>
      <p:bldP spid="17" grpId="0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280" y="771525"/>
            <a:ext cx="11521440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请你为扫地机器人设计一条路线，让它可以经过所有的垃圾，并最后返回基站。并完成下面的流程图。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073742895" name="图片 10737428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" y="1920875"/>
            <a:ext cx="4149090" cy="37553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73742911" name="组合 1073742910"/>
          <p:cNvGrpSpPr/>
          <p:nvPr/>
        </p:nvGrpSpPr>
        <p:grpSpPr>
          <a:xfrm>
            <a:off x="5996940" y="1992630"/>
            <a:ext cx="2992120" cy="2417445"/>
            <a:chOff x="9088" y="121622"/>
            <a:chExt cx="2369" cy="3807"/>
          </a:xfrm>
        </p:grpSpPr>
        <p:sp>
          <p:nvSpPr>
            <p:cNvPr id="1073742896" name="圆角矩形 1073742895"/>
            <p:cNvSpPr/>
            <p:nvPr/>
          </p:nvSpPr>
          <p:spPr>
            <a:xfrm>
              <a:off x="9637" y="121622"/>
              <a:ext cx="1217" cy="63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square" anchor="t" anchorCtr="0"/>
            <a:p>
              <a:pPr algn="ctr"/>
              <a:r>
                <a:rPr lang="zh-CN" altLang="en-US"/>
                <a:t>开始</a:t>
              </a:r>
              <a:endParaRPr lang="zh-CN" altLang="en-US"/>
            </a:p>
            <a:p>
              <a:endParaRPr lang="zh-CN" altLang="en-US"/>
            </a:p>
          </p:txBody>
        </p:sp>
        <p:sp>
          <p:nvSpPr>
            <p:cNvPr id="1073742898" name="直接连接符 1073742897"/>
            <p:cNvSpPr/>
            <p:nvPr/>
          </p:nvSpPr>
          <p:spPr>
            <a:xfrm>
              <a:off x="10214" y="122250"/>
              <a:ext cx="1" cy="5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073742901" name="直接连接符 1073742900"/>
            <p:cNvSpPr/>
            <p:nvPr>
              <p:custDataLst>
                <p:tags r:id="rId2"/>
              </p:custDataLst>
            </p:nvPr>
          </p:nvSpPr>
          <p:spPr>
            <a:xfrm>
              <a:off x="10199" y="123525"/>
              <a:ext cx="1" cy="5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073742903" name="直接连接符 1073742902"/>
            <p:cNvSpPr/>
            <p:nvPr>
              <p:custDataLst>
                <p:tags r:id="rId3"/>
              </p:custDataLst>
            </p:nvPr>
          </p:nvSpPr>
          <p:spPr>
            <a:xfrm>
              <a:off x="10154" y="124845"/>
              <a:ext cx="1" cy="5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073742909" name="矩形 1073742908"/>
            <p:cNvSpPr/>
            <p:nvPr/>
          </p:nvSpPr>
          <p:spPr>
            <a:xfrm>
              <a:off x="9088" y="122865"/>
              <a:ext cx="2355" cy="495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t" anchorCtr="0"/>
            <a:p>
              <a:pPr algn="ctr"/>
              <a:r>
                <a:rPr lang="zh-CN" altLang="en-US"/>
                <a:t>前进（		）格</a:t>
              </a:r>
              <a:endParaRPr lang="zh-CN" altLang="en-US"/>
            </a:p>
            <a:p>
              <a:endParaRPr lang="zh-CN" altLang="en-US"/>
            </a:p>
          </p:txBody>
        </p:sp>
        <p:sp>
          <p:nvSpPr>
            <p:cNvPr id="1073742910" name="矩形 1073742909"/>
            <p:cNvSpPr/>
            <p:nvPr/>
          </p:nvSpPr>
          <p:spPr>
            <a:xfrm>
              <a:off x="9103" y="124155"/>
              <a:ext cx="2355" cy="526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t" anchorCtr="0"/>
            <a:p>
              <a:pPr algn="ctr"/>
              <a:r>
                <a:rPr lang="zh-CN" altLang="en-US"/>
                <a:t>（		）转向</a:t>
              </a:r>
              <a:endParaRPr lang="zh-CN" altLang="en-US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100" y="363855"/>
            <a:ext cx="20269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课堂小结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1" name="任意多边形: 形状 4"/>
          <p:cNvSpPr/>
          <p:nvPr/>
        </p:nvSpPr>
        <p:spPr>
          <a:xfrm rot="10800000">
            <a:off x="5438140" y="441579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: 形状 4"/>
          <p:cNvSpPr/>
          <p:nvPr/>
        </p:nvSpPr>
        <p:spPr>
          <a:xfrm rot="5400000">
            <a:off x="5252085" y="307975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任意多边形: 形状 4"/>
          <p:cNvSpPr/>
          <p:nvPr/>
        </p:nvSpPr>
        <p:spPr>
          <a:xfrm rot="16200000">
            <a:off x="5320665" y="3904615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任意多边形: 形状 4"/>
          <p:cNvSpPr/>
          <p:nvPr/>
        </p:nvSpPr>
        <p:spPr>
          <a:xfrm rot="5400000">
            <a:off x="5252085" y="237236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: 形状 4"/>
          <p:cNvSpPr/>
          <p:nvPr/>
        </p:nvSpPr>
        <p:spPr>
          <a:xfrm rot="10800000">
            <a:off x="5438140" y="1801495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组合 12"/>
          <p:cNvGrpSpPr/>
          <p:nvPr/>
        </p:nvGrpSpPr>
        <p:grpSpPr>
          <a:xfrm>
            <a:off x="2116455" y="1618615"/>
            <a:ext cx="6134735" cy="4248150"/>
            <a:chOff x="2832" y="1698"/>
            <a:chExt cx="9661" cy="6690"/>
          </a:xfrm>
        </p:grpSpPr>
        <p:sp>
          <p:nvSpPr>
            <p:cNvPr id="25" name="任意多边形: 形状 4"/>
            <p:cNvSpPr/>
            <p:nvPr/>
          </p:nvSpPr>
          <p:spPr>
            <a:xfrm rot="10800000">
              <a:off x="8063" y="4083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任意多边形: 形状 4"/>
            <p:cNvSpPr/>
            <p:nvPr/>
          </p:nvSpPr>
          <p:spPr>
            <a:xfrm rot="5400000">
              <a:off x="7770" y="4528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: 形状 11"/>
            <p:cNvSpPr/>
            <p:nvPr/>
          </p:nvSpPr>
          <p:spPr>
            <a:xfrm>
              <a:off x="8567" y="3799"/>
              <a:ext cx="3925" cy="997"/>
            </a:xfrm>
            <a:custGeom>
              <a:avLst/>
              <a:gdLst>
                <a:gd name="connsiteX0" fmla="*/ 0 w 2074940"/>
                <a:gd name="connsiteY0" fmla="*/ 0 h 632856"/>
                <a:gd name="connsiteX1" fmla="*/ 2074940 w 2074940"/>
                <a:gd name="connsiteY1" fmla="*/ 0 h 632856"/>
                <a:gd name="connsiteX2" fmla="*/ 2074940 w 2074940"/>
                <a:gd name="connsiteY2" fmla="*/ 632856 h 632856"/>
                <a:gd name="connsiteX3" fmla="*/ 0 w 2074940"/>
                <a:gd name="connsiteY3" fmla="*/ 632856 h 632856"/>
                <a:gd name="connsiteX4" fmla="*/ 0 w 2074940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4940" h="632856">
                  <a:moveTo>
                    <a:pt x="0" y="0"/>
                  </a:moveTo>
                  <a:lnTo>
                    <a:pt x="2074940" y="0"/>
                  </a:lnTo>
                  <a:lnTo>
                    <a:pt x="2074940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购票中的算法</a:t>
              </a:r>
              <a:endPara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2" name="任意多边形: 形状 16"/>
            <p:cNvSpPr/>
            <p:nvPr/>
          </p:nvSpPr>
          <p:spPr>
            <a:xfrm>
              <a:off x="8567" y="7391"/>
              <a:ext cx="3926" cy="997"/>
            </a:xfrm>
            <a:custGeom>
              <a:avLst/>
              <a:gdLst>
                <a:gd name="connsiteX0" fmla="*/ 0 w 2074940"/>
                <a:gd name="connsiteY0" fmla="*/ 0 h 632856"/>
                <a:gd name="connsiteX1" fmla="*/ 2074940 w 2074940"/>
                <a:gd name="connsiteY1" fmla="*/ 0 h 632856"/>
                <a:gd name="connsiteX2" fmla="*/ 2074940 w 2074940"/>
                <a:gd name="connsiteY2" fmla="*/ 632856 h 632856"/>
                <a:gd name="connsiteX3" fmla="*/ 0 w 2074940"/>
                <a:gd name="connsiteY3" fmla="*/ 632856 h 632856"/>
                <a:gd name="connsiteX4" fmla="*/ 0 w 2074940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4940" h="632856">
                  <a:moveTo>
                    <a:pt x="0" y="0"/>
                  </a:moveTo>
                  <a:lnTo>
                    <a:pt x="2074940" y="0"/>
                  </a:lnTo>
                  <a:lnTo>
                    <a:pt x="2074940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数学运算中的算法</a:t>
              </a:r>
              <a:endPara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6" name="任意多边形: 形状 4"/>
            <p:cNvSpPr/>
            <p:nvPr/>
          </p:nvSpPr>
          <p:spPr>
            <a:xfrm rot="16200000">
              <a:off x="7876" y="5747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任意多边形: 形状 4"/>
            <p:cNvSpPr/>
            <p:nvPr/>
          </p:nvSpPr>
          <p:spPr>
            <a:xfrm rot="16200000">
              <a:off x="7878" y="4924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" name="任意多边形: 形状 4"/>
            <p:cNvSpPr/>
            <p:nvPr/>
          </p:nvSpPr>
          <p:spPr>
            <a:xfrm rot="5400000">
              <a:off x="7770" y="3403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: 形状 4"/>
            <p:cNvSpPr/>
            <p:nvPr/>
          </p:nvSpPr>
          <p:spPr>
            <a:xfrm rot="16200000">
              <a:off x="7878" y="2278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任意多边形: 形状 11"/>
            <p:cNvSpPr/>
            <p:nvPr/>
          </p:nvSpPr>
          <p:spPr>
            <a:xfrm>
              <a:off x="8567" y="1698"/>
              <a:ext cx="3925" cy="997"/>
            </a:xfrm>
            <a:custGeom>
              <a:avLst/>
              <a:gdLst>
                <a:gd name="connsiteX0" fmla="*/ 0 w 2074940"/>
                <a:gd name="connsiteY0" fmla="*/ 0 h 632856"/>
                <a:gd name="connsiteX1" fmla="*/ 2074940 w 2074940"/>
                <a:gd name="connsiteY1" fmla="*/ 0 h 632856"/>
                <a:gd name="connsiteX2" fmla="*/ 2074940 w 2074940"/>
                <a:gd name="connsiteY2" fmla="*/ 632856 h 632856"/>
                <a:gd name="connsiteX3" fmla="*/ 0 w 2074940"/>
                <a:gd name="connsiteY3" fmla="*/ 632856 h 632856"/>
                <a:gd name="connsiteX4" fmla="*/ 0 w 2074940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4940" h="632856">
                  <a:moveTo>
                    <a:pt x="0" y="0"/>
                  </a:moveTo>
                  <a:lnTo>
                    <a:pt x="2074940" y="0"/>
                  </a:lnTo>
                  <a:lnTo>
                    <a:pt x="2074940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认识顺序结构</a:t>
              </a:r>
              <a:endPara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0" name="任意多边形: 形状 4"/>
            <p:cNvSpPr/>
            <p:nvPr/>
          </p:nvSpPr>
          <p:spPr>
            <a:xfrm rot="10800000">
              <a:off x="7429" y="4086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: 形状 10"/>
            <p:cNvSpPr/>
            <p:nvPr/>
          </p:nvSpPr>
          <p:spPr>
            <a:xfrm>
              <a:off x="2832" y="3788"/>
              <a:ext cx="5081" cy="997"/>
            </a:xfrm>
            <a:custGeom>
              <a:avLst/>
              <a:gdLst>
                <a:gd name="connsiteX0" fmla="*/ 0 w 3226159"/>
                <a:gd name="connsiteY0" fmla="*/ 0 h 632856"/>
                <a:gd name="connsiteX1" fmla="*/ 3226159 w 3226159"/>
                <a:gd name="connsiteY1" fmla="*/ 0 h 632856"/>
                <a:gd name="connsiteX2" fmla="*/ 3226159 w 3226159"/>
                <a:gd name="connsiteY2" fmla="*/ 632856 h 632856"/>
                <a:gd name="connsiteX3" fmla="*/ 0 w 3226159"/>
                <a:gd name="connsiteY3" fmla="*/ 632856 h 632856"/>
                <a:gd name="connsiteX4" fmla="*/ 0 w 3226159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6159" h="632856">
                  <a:moveTo>
                    <a:pt x="0" y="0"/>
                  </a:moveTo>
                  <a:lnTo>
                    <a:pt x="3226159" y="0"/>
                  </a:lnTo>
                  <a:lnTo>
                    <a:pt x="3226159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认识顺序</a:t>
              </a: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结构</a:t>
              </a:r>
              <a:endPara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任意多边形: 形状 16"/>
          <p:cNvSpPr/>
          <p:nvPr/>
        </p:nvSpPr>
        <p:spPr>
          <a:xfrm>
            <a:off x="5758180" y="4093210"/>
            <a:ext cx="2493010" cy="633095"/>
          </a:xfrm>
          <a:custGeom>
            <a:avLst/>
            <a:gdLst>
              <a:gd name="connsiteX0" fmla="*/ 0 w 2074940"/>
              <a:gd name="connsiteY0" fmla="*/ 0 h 632856"/>
              <a:gd name="connsiteX1" fmla="*/ 2074940 w 2074940"/>
              <a:gd name="connsiteY1" fmla="*/ 0 h 632856"/>
              <a:gd name="connsiteX2" fmla="*/ 2074940 w 2074940"/>
              <a:gd name="connsiteY2" fmla="*/ 632856 h 632856"/>
              <a:gd name="connsiteX3" fmla="*/ 0 w 2074940"/>
              <a:gd name="connsiteY3" fmla="*/ 632856 h 632856"/>
              <a:gd name="connsiteX4" fmla="*/ 0 w 2074940"/>
              <a:gd name="connsiteY4" fmla="*/ 0 h 63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940" h="632856">
                <a:moveTo>
                  <a:pt x="0" y="0"/>
                </a:moveTo>
                <a:lnTo>
                  <a:pt x="2074940" y="0"/>
                </a:lnTo>
                <a:lnTo>
                  <a:pt x="2074940" y="632856"/>
                </a:lnTo>
                <a:lnTo>
                  <a:pt x="0" y="6328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00" tIns="12700" rIns="12700" bIns="12700" numCol="1" spcCol="1270" anchor="ctr" anchorCtr="0">
            <a:noAutofit/>
          </a:bodyPr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rPr>
              <a:t>数学运算中的算法</a:t>
            </a:r>
            <a:endParaRPr lang="zh-CN" altLang="en-US" sz="2000" kern="1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任意多边形: 形状 4"/>
          <p:cNvSpPr/>
          <p:nvPr/>
        </p:nvSpPr>
        <p:spPr>
          <a:xfrm rot="16200000">
            <a:off x="5320665" y="459867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多边形: 形状 4"/>
          <p:cNvSpPr/>
          <p:nvPr/>
        </p:nvSpPr>
        <p:spPr>
          <a:xfrm rot="16200000">
            <a:off x="5320665" y="4963795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任意多边形: 形状 4"/>
          <p:cNvSpPr/>
          <p:nvPr/>
        </p:nvSpPr>
        <p:spPr>
          <a:xfrm rot="10800000">
            <a:off x="5438140" y="540385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任意多边形: 形状 4"/>
          <p:cNvSpPr/>
          <p:nvPr/>
        </p:nvSpPr>
        <p:spPr>
          <a:xfrm rot="16200000">
            <a:off x="5318125" y="518795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100" y="363855"/>
            <a:ext cx="190754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情境导入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534035" y="1727835"/>
            <a:ext cx="11068685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壮壮一家打算周末去科技馆游玩。爸爸让壮壮负责规划全天流程，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这可难不倒他！壮壮先查阅相关资料，计划好要去的展厅和游玩时间，然后提前预约买票等，像搭积木一样把步骤排好。壮壮井然有序的安排让这趟科技馆之旅变得轻松又充实。回家的路上，妈妈笑着说：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多亏壮壮的好计划，咱们一点没浪费时间，玩得太尽兴啦！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让我们一起去看看壮壮是怎么做的吧。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说一说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993775" y="970915"/>
            <a:ext cx="984758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在家长的帮助下，了解预约参观当地科技馆需要哪些步骤，并试着预约门票。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7892" y="3953894"/>
            <a:ext cx="2242107" cy="2526965"/>
          </a:xfrm>
          <a:prstGeom prst="rect">
            <a:avLst/>
          </a:prstGeom>
        </p:spPr>
      </p:pic>
      <p:pic>
        <p:nvPicPr>
          <p:cNvPr id="2" name="图片 -21474826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775" y="2275205"/>
            <a:ext cx="1652905" cy="2929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15" descr="73b1dcfa461818d7129a1f00ebddd89"/>
          <p:cNvPicPr>
            <a:picLocks noChangeAspect="1"/>
          </p:cNvPicPr>
          <p:nvPr/>
        </p:nvPicPr>
        <p:blipFill>
          <a:blip r:embed="rId4"/>
          <a:srcRect t="20053"/>
          <a:stretch>
            <a:fillRect/>
          </a:stretch>
        </p:blipFill>
        <p:spPr>
          <a:xfrm>
            <a:off x="2915920" y="2275205"/>
            <a:ext cx="1649095" cy="2929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614"/>
          <p:cNvPicPr>
            <a:picLocks noChangeAspect="1"/>
          </p:cNvPicPr>
          <p:nvPr/>
        </p:nvPicPr>
        <p:blipFill>
          <a:blip r:embed="rId5"/>
          <a:srcRect t="24196"/>
          <a:stretch>
            <a:fillRect/>
          </a:stretch>
        </p:blipFill>
        <p:spPr>
          <a:xfrm>
            <a:off x="4834255" y="2618105"/>
            <a:ext cx="2770505" cy="1873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圆角矩形标注 50"/>
          <p:cNvSpPr/>
          <p:nvPr/>
        </p:nvSpPr>
        <p:spPr>
          <a:xfrm>
            <a:off x="6723380" y="2508885"/>
            <a:ext cx="4392930" cy="1463040"/>
          </a:xfrm>
          <a:prstGeom prst="wedgeRoundRectCallout">
            <a:avLst>
              <a:gd name="adj1" fmla="val 39910"/>
              <a:gd name="adj2" fmla="val 9761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indent="457200" algn="l" fontAlgn="auto"/>
            <a:r>
              <a:rPr lang="zh-CN" altLang="en-US" sz="1600"/>
              <a:t>预约科技馆门票的过程是一个按顺序依次执行各个步骤的结构，这种控制结构属于顺序结构。顺序结构是算法设计与描述中最基本的结构。</a:t>
            </a:r>
            <a:endParaRPr lang="zh-CN" altLang="en-US" sz="1600"/>
          </a:p>
        </p:txBody>
      </p:sp>
      <p:sp>
        <p:nvSpPr>
          <p:cNvPr id="5" name="文本框 4"/>
          <p:cNvSpPr txBox="1"/>
          <p:nvPr/>
        </p:nvSpPr>
        <p:spPr>
          <a:xfrm>
            <a:off x="1508760" y="574103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预约门票的顺序可以调换吗？为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什么？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写一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写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7870" y="946150"/>
            <a:ext cx="10182225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为了更直观的描述步骤，我们可以用流程图描述。请你填一填以下流程图符号表示什么。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073742875" name="组合 1073742874"/>
          <p:cNvGrpSpPr/>
          <p:nvPr/>
        </p:nvGrpSpPr>
        <p:grpSpPr>
          <a:xfrm>
            <a:off x="1483995" y="2942590"/>
            <a:ext cx="9504490" cy="2226491"/>
            <a:chOff x="4933" y="58202"/>
            <a:chExt cx="8800" cy="1534"/>
          </a:xfrm>
        </p:grpSpPr>
        <p:sp>
          <p:nvSpPr>
            <p:cNvPr id="1073742869" name="圆角矩形 1073742868"/>
            <p:cNvSpPr/>
            <p:nvPr/>
          </p:nvSpPr>
          <p:spPr>
            <a:xfrm>
              <a:off x="5300" y="58219"/>
              <a:ext cx="1633" cy="8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742870" name="矩形 1073742869"/>
            <p:cNvSpPr/>
            <p:nvPr/>
          </p:nvSpPr>
          <p:spPr>
            <a:xfrm>
              <a:off x="8468" y="58219"/>
              <a:ext cx="1533" cy="852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742871" name="平行四边形 1073742870"/>
            <p:cNvSpPr/>
            <p:nvPr/>
          </p:nvSpPr>
          <p:spPr>
            <a:xfrm>
              <a:off x="11666" y="58202"/>
              <a:ext cx="2067" cy="769"/>
            </a:xfrm>
            <a:prstGeom prst="parallelogram">
              <a:avLst>
                <a:gd name="adj" fmla="val 5799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742872" name="直接连接符 1073742871"/>
            <p:cNvSpPr/>
            <p:nvPr/>
          </p:nvSpPr>
          <p:spPr>
            <a:xfrm>
              <a:off x="4933" y="59735"/>
              <a:ext cx="2433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2873" name="直接连接符 1073742872"/>
            <p:cNvSpPr/>
            <p:nvPr/>
          </p:nvSpPr>
          <p:spPr>
            <a:xfrm>
              <a:off x="7950" y="59735"/>
              <a:ext cx="2650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2874" name="直接连接符 1073742873"/>
            <p:cNvSpPr/>
            <p:nvPr/>
          </p:nvSpPr>
          <p:spPr>
            <a:xfrm>
              <a:off x="11100" y="59730"/>
              <a:ext cx="2633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" name="文本框 1"/>
          <p:cNvSpPr txBox="1"/>
          <p:nvPr/>
        </p:nvSpPr>
        <p:spPr>
          <a:xfrm>
            <a:off x="1483995" y="4831715"/>
            <a:ext cx="275907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汉仪细中圆简"/>
                <a:ea typeface="汉仪细中圆简"/>
              </a:rPr>
              <a:t>表示算法的开始或结束</a:t>
            </a:r>
            <a:endParaRPr lang="zh-CN" altLang="en-US" sz="1600">
              <a:solidFill>
                <a:srgbClr val="FF0000"/>
              </a:solidFill>
              <a:latin typeface="汉仪细中圆简"/>
              <a:ea typeface="汉仪细中圆简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70570" y="4819650"/>
            <a:ext cx="261810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方正细圆_GBK"/>
                <a:ea typeface="方正细圆_GBK"/>
              </a:rPr>
              <a:t>表示数据的输入或输出</a:t>
            </a:r>
            <a:endParaRPr lang="zh-CN" altLang="en-US" sz="1600">
              <a:solidFill>
                <a:srgbClr val="FF0000"/>
              </a:solidFill>
              <a:latin typeface="方正细圆_GBK"/>
              <a:ea typeface="方正细圆_GBK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4420" y="4830445"/>
            <a:ext cx="261810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方正细圆_GBK"/>
                <a:ea typeface="方正细圆_GBK"/>
              </a:rPr>
              <a:t>表示过程的执行与处理。</a:t>
            </a:r>
            <a:endParaRPr lang="zh-CN" altLang="en-US" sz="1600">
              <a:solidFill>
                <a:srgbClr val="FF0000"/>
              </a:solidFill>
              <a:latin typeface="方正细圆_GBK"/>
              <a:ea typeface="方正细圆_GB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2" grpId="1"/>
      <p:bldP spid="4" grpId="1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419100" y="196215"/>
            <a:ext cx="11545570" cy="645160"/>
          </a:xfrm>
          <a:prstGeom prst="rect">
            <a:avLst/>
          </a:prstGeom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buClrTx/>
              <a:buSzTx/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尝试用流程图来描述预约门票的步骤。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73742879" name="圆角矩形 1073742878"/>
          <p:cNvSpPr/>
          <p:nvPr/>
        </p:nvSpPr>
        <p:spPr>
          <a:xfrm>
            <a:off x="5733415" y="1405255"/>
            <a:ext cx="772795" cy="40259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anchor="t" anchorCtr="0"/>
          <a:p>
            <a:pPr algn="ctr"/>
            <a:r>
              <a:rPr lang="zh-CN" altLang="en-US"/>
              <a:t>开始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073742881" name="直接连接符 1073742880"/>
          <p:cNvSpPr/>
          <p:nvPr/>
        </p:nvSpPr>
        <p:spPr>
          <a:xfrm>
            <a:off x="6103620" y="1828165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073742880" name="矩形 1073742879"/>
          <p:cNvSpPr/>
          <p:nvPr/>
        </p:nvSpPr>
        <p:spPr>
          <a:xfrm>
            <a:off x="4630420" y="2188845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73742882" name="直接连接符 1073742881"/>
          <p:cNvSpPr/>
          <p:nvPr/>
        </p:nvSpPr>
        <p:spPr>
          <a:xfrm>
            <a:off x="6076315" y="2573020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073742885" name="矩形 1073742884"/>
          <p:cNvSpPr/>
          <p:nvPr/>
        </p:nvSpPr>
        <p:spPr>
          <a:xfrm>
            <a:off x="4630420" y="2924175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73742887" name="直接连接符 1073742886"/>
          <p:cNvSpPr/>
          <p:nvPr/>
        </p:nvSpPr>
        <p:spPr>
          <a:xfrm>
            <a:off x="6049010" y="3296920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073742886" name="矩形 1073742885"/>
          <p:cNvSpPr/>
          <p:nvPr/>
        </p:nvSpPr>
        <p:spPr>
          <a:xfrm>
            <a:off x="4630420" y="3658235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73742889" name="直接连接符 1073742888"/>
          <p:cNvSpPr/>
          <p:nvPr/>
        </p:nvSpPr>
        <p:spPr>
          <a:xfrm>
            <a:off x="6049010" y="3957320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073742888" name="矩形 1073742887"/>
          <p:cNvSpPr/>
          <p:nvPr/>
        </p:nvSpPr>
        <p:spPr>
          <a:xfrm>
            <a:off x="4630420" y="4297680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73742890" name="直接连接符 1073742889"/>
          <p:cNvSpPr/>
          <p:nvPr/>
        </p:nvSpPr>
        <p:spPr>
          <a:xfrm>
            <a:off x="6043930" y="4689475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073742891" name="圆角矩形 1073742890"/>
          <p:cNvSpPr/>
          <p:nvPr/>
        </p:nvSpPr>
        <p:spPr>
          <a:xfrm>
            <a:off x="5663565" y="5050155"/>
            <a:ext cx="772795" cy="40259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square"/>
          <a:p>
            <a:pPr algn="ctr"/>
            <a:r>
              <a:rPr lang="zh-CN" altLang="en-US"/>
              <a:t>结束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419100" y="196215"/>
            <a:ext cx="11545570" cy="645160"/>
          </a:xfrm>
          <a:prstGeom prst="rect">
            <a:avLst/>
          </a:prstGeom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buClrTx/>
              <a:buSzTx/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尝试用流程图来描述预约门票的步骤。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73742879" name="圆角矩形 1073742878"/>
          <p:cNvSpPr/>
          <p:nvPr>
            <p:custDataLst>
              <p:tags r:id="rId1"/>
            </p:custDataLst>
          </p:nvPr>
        </p:nvSpPr>
        <p:spPr>
          <a:xfrm>
            <a:off x="5733415" y="1405255"/>
            <a:ext cx="772795" cy="40259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anchor="t" anchorCtr="0"/>
          <a:p>
            <a:pPr algn="ctr"/>
            <a:r>
              <a:rPr lang="zh-CN" altLang="en-US"/>
              <a:t>开始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073742881" name="直接连接符 1073742880"/>
          <p:cNvSpPr/>
          <p:nvPr>
            <p:custDataLst>
              <p:tags r:id="rId2"/>
            </p:custDataLst>
          </p:nvPr>
        </p:nvSpPr>
        <p:spPr>
          <a:xfrm>
            <a:off x="6103620" y="1828165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073742880" name="矩形 1073742879"/>
          <p:cNvSpPr/>
          <p:nvPr>
            <p:custDataLst>
              <p:tags r:id="rId3"/>
            </p:custDataLst>
          </p:nvPr>
        </p:nvSpPr>
        <p:spPr>
          <a:xfrm>
            <a:off x="4630420" y="2188845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>
                <a:solidFill>
                  <a:srgbClr val="FF0000"/>
                </a:solidFill>
              </a:rPr>
              <a:t>关注公众号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3742882" name="直接连接符 1073742881"/>
          <p:cNvSpPr/>
          <p:nvPr>
            <p:custDataLst>
              <p:tags r:id="rId4"/>
            </p:custDataLst>
          </p:nvPr>
        </p:nvSpPr>
        <p:spPr>
          <a:xfrm>
            <a:off x="6076315" y="2573020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073742885" name="矩形 1073742884"/>
          <p:cNvSpPr/>
          <p:nvPr>
            <p:custDataLst>
              <p:tags r:id="rId5"/>
            </p:custDataLst>
          </p:nvPr>
        </p:nvSpPr>
        <p:spPr>
          <a:xfrm>
            <a:off x="4630420" y="2924175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>
                <a:solidFill>
                  <a:srgbClr val="FF0000"/>
                </a:solidFill>
              </a:rPr>
              <a:t>门票预约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3742887" name="直接连接符 1073742886"/>
          <p:cNvSpPr/>
          <p:nvPr>
            <p:custDataLst>
              <p:tags r:id="rId6"/>
            </p:custDataLst>
          </p:nvPr>
        </p:nvSpPr>
        <p:spPr>
          <a:xfrm>
            <a:off x="6049010" y="3296920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073742886" name="矩形 1073742885"/>
          <p:cNvSpPr/>
          <p:nvPr/>
        </p:nvSpPr>
        <p:spPr>
          <a:xfrm>
            <a:off x="4630420" y="3658235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Tx/>
              <a:buSzTx/>
              <a:buFontTx/>
            </a:pPr>
            <a:r>
              <a:rPr lang="zh-CN" altLang="en-US">
                <a:solidFill>
                  <a:srgbClr val="FF0000"/>
                </a:solidFill>
              </a:rPr>
              <a:t>预约信息登记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3742889" name="直接连接符 1073742888"/>
          <p:cNvSpPr/>
          <p:nvPr>
            <p:custDataLst>
              <p:tags r:id="rId7"/>
            </p:custDataLst>
          </p:nvPr>
        </p:nvSpPr>
        <p:spPr>
          <a:xfrm>
            <a:off x="6049010" y="3957320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073742888" name="矩形 1073742887"/>
          <p:cNvSpPr/>
          <p:nvPr/>
        </p:nvSpPr>
        <p:spPr>
          <a:xfrm>
            <a:off x="4630420" y="4297680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Tx/>
              <a:buSzTx/>
              <a:buFontTx/>
            </a:pPr>
            <a:r>
              <a:rPr lang="zh-CN" altLang="en-US">
                <a:solidFill>
                  <a:srgbClr val="FF0000"/>
                </a:solidFill>
              </a:rPr>
              <a:t>提交预约信息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3742890" name="直接连接符 1073742889"/>
          <p:cNvSpPr/>
          <p:nvPr>
            <p:custDataLst>
              <p:tags r:id="rId8"/>
            </p:custDataLst>
          </p:nvPr>
        </p:nvSpPr>
        <p:spPr>
          <a:xfrm>
            <a:off x="6043930" y="4689475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073742891" name="圆角矩形 1073742890"/>
          <p:cNvSpPr/>
          <p:nvPr>
            <p:custDataLst>
              <p:tags r:id="rId9"/>
            </p:custDataLst>
          </p:nvPr>
        </p:nvSpPr>
        <p:spPr>
          <a:xfrm>
            <a:off x="5663565" y="5050155"/>
            <a:ext cx="772795" cy="40259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square"/>
          <a:p>
            <a:pPr algn="ctr"/>
            <a:r>
              <a:rPr lang="zh-CN" altLang="en-US"/>
              <a:t>结束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请给进入科技馆的步骤排序，并试着用流程图将其算法呈现出来。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向工作人员出示预约码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）开始自由参观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）安检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）到达科技馆入口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7185" y="3149600"/>
            <a:ext cx="113576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4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）到达科技馆入口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向工作人员出示预约码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→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3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）安检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）开始自由参观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请给进入科技馆的步骤排序，并试着用流程图将其算法呈现出来。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向工作人员出示预约码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）开始自由参观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）安检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）到达科技馆入口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5733415" y="2479675"/>
            <a:ext cx="772795" cy="40259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anchor="t" anchorCtr="0"/>
          <a:p>
            <a:pPr algn="ctr"/>
            <a:r>
              <a:rPr lang="zh-CN" altLang="en-US"/>
              <a:t>开始</a:t>
            </a:r>
            <a:endParaRPr lang="zh-CN" altLang="en-US"/>
          </a:p>
          <a:p>
            <a:endParaRPr lang="zh-CN" altLang="en-US"/>
          </a:p>
        </p:txBody>
      </p:sp>
      <p:sp>
        <p:nvSpPr>
          <p:cNvPr id="6" name="直接连接符 5"/>
          <p:cNvSpPr/>
          <p:nvPr>
            <p:custDataLst>
              <p:tags r:id="rId2"/>
            </p:custDataLst>
          </p:nvPr>
        </p:nvSpPr>
        <p:spPr>
          <a:xfrm>
            <a:off x="6103620" y="2902585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630420" y="3263265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Tx/>
              <a:buSzTx/>
              <a:buFontTx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到达科技馆入口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直接连接符 7"/>
          <p:cNvSpPr/>
          <p:nvPr>
            <p:custDataLst>
              <p:tags r:id="rId4"/>
            </p:custDataLst>
          </p:nvPr>
        </p:nvSpPr>
        <p:spPr>
          <a:xfrm>
            <a:off x="6076315" y="3647440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4630420" y="3998595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Tx/>
              <a:buSzTx/>
              <a:buFontTx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向工作人员出示预约码 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直接连接符 9"/>
          <p:cNvSpPr/>
          <p:nvPr>
            <p:custDataLst>
              <p:tags r:id="rId6"/>
            </p:custDataLst>
          </p:nvPr>
        </p:nvSpPr>
        <p:spPr>
          <a:xfrm>
            <a:off x="6049010" y="4371340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4630420" y="4732655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Tx/>
              <a:buSzTx/>
              <a:buFontTx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安检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直接连接符 11"/>
          <p:cNvSpPr/>
          <p:nvPr>
            <p:custDataLst>
              <p:tags r:id="rId8"/>
            </p:custDataLst>
          </p:nvPr>
        </p:nvSpPr>
        <p:spPr>
          <a:xfrm>
            <a:off x="6049010" y="5031740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4630420" y="5372100"/>
            <a:ext cx="2931160" cy="33909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Tx/>
              <a:buSzTx/>
              <a:buFontTx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开始自由参观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4" name="直接连接符 13"/>
          <p:cNvSpPr/>
          <p:nvPr>
            <p:custDataLst>
              <p:tags r:id="rId10"/>
            </p:custDataLst>
          </p:nvPr>
        </p:nvSpPr>
        <p:spPr>
          <a:xfrm>
            <a:off x="6043930" y="5763895"/>
            <a:ext cx="635" cy="33909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>
          <a:xfrm>
            <a:off x="5663565" y="6124575"/>
            <a:ext cx="772795" cy="40259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square"/>
          <a:p>
            <a:pPr algn="ctr"/>
            <a:r>
              <a:rPr lang="zh-CN" altLang="en-US"/>
              <a:t>结束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请你用流程图的方式来描述算式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“880-20</a:t>
            </a:r>
            <a:r>
              <a:rPr lang="en-US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×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(13+7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的算法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2" name="ECB019B1-382A-4266-B25C-5B523AA43C14-1" descr="wp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1381125"/>
            <a:ext cx="4267835" cy="5330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4509770" y="3885565"/>
            <a:ext cx="18694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</a:rPr>
              <a:t>计算</a:t>
            </a:r>
            <a:r>
              <a:rPr lang="en-US" altLang="zh-CN" sz="1400">
                <a:solidFill>
                  <a:srgbClr val="FF0000"/>
                </a:solidFill>
              </a:rPr>
              <a:t>“20</a:t>
            </a:r>
            <a:r>
              <a:rPr lang="en-US" altLang="zh-CN" sz="1400">
                <a:solidFill>
                  <a:srgbClr val="FF0000"/>
                </a:solidFill>
                <a:latin typeface="Arial" panose="020B0604020202020204" pitchFamily="34" charset="0"/>
              </a:rPr>
              <a:t>×20”</a:t>
            </a:r>
            <a:r>
              <a:rPr lang="zh-CN" altLang="en-US" sz="1400">
                <a:solidFill>
                  <a:srgbClr val="FF0000"/>
                </a:solidFill>
                <a:latin typeface="Arial" panose="020B0604020202020204" pitchFamily="34" charset="0"/>
              </a:rPr>
              <a:t>的值</a:t>
            </a:r>
            <a:endParaRPr lang="zh-CN" altLang="en-US" sz="1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09770" y="4599305"/>
            <a:ext cx="18694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</a:rPr>
              <a:t>计算</a:t>
            </a:r>
            <a:r>
              <a:rPr lang="en-US" altLang="zh-CN" sz="1400">
                <a:solidFill>
                  <a:srgbClr val="FF0000"/>
                </a:solidFill>
              </a:rPr>
              <a:t>“880-400</a:t>
            </a:r>
            <a:r>
              <a:rPr lang="en-US" altLang="zh-CN" sz="140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1400">
                <a:solidFill>
                  <a:srgbClr val="FF0000"/>
                </a:solidFill>
                <a:latin typeface="Arial" panose="020B0604020202020204" pitchFamily="34" charset="0"/>
              </a:rPr>
              <a:t>的值</a:t>
            </a:r>
            <a:endParaRPr lang="zh-CN" altLang="en-US" sz="1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6" grpId="1"/>
      <p:bldP spid="17" grpId="1"/>
    </p:bldLst>
  </p:timing>
</p:sld>
</file>

<file path=ppt/tags/tag1.xml><?xml version="1.0" encoding="utf-8"?>
<p:tagLst xmlns:p="http://schemas.openxmlformats.org/presentationml/2006/main">
  <p:tag name="KSO_WM_DIAGRAM_VIRTUALLY_FRAME" val="{&quot;height&quot;:318.7,&quot;left&quot;:364.6,&quot;top&quot;:110.65,&quot;width&quot;:230.8}"/>
</p:tagLst>
</file>

<file path=ppt/tags/tag10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11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12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13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14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15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16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17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18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19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2.xml><?xml version="1.0" encoding="utf-8"?>
<p:tagLst xmlns:p="http://schemas.openxmlformats.org/presentationml/2006/main">
  <p:tag name="KSO_WM_DIAGRAM_VIRTUALLY_FRAME" val="{&quot;height&quot;:318.7,&quot;left&quot;:364.6,&quot;top&quot;:110.65,&quot;width&quot;:230.8}"/>
</p:tagLst>
</file>

<file path=ppt/tags/tag20.xml><?xml version="1.0" encoding="utf-8"?>
<p:tagLst xmlns:p="http://schemas.openxmlformats.org/presentationml/2006/main">
  <p:tag name="KSO_WM_DIAGRAM_VIRTUALLY_FRAME" val="{&quot;height&quot;:403.3,&quot;left&quot;:364.6,&quot;top&quot;:110.65,&quot;width&quot;:230.8}"/>
</p:tagLst>
</file>

<file path=ppt/tags/tag21.xml><?xml version="1.0" encoding="utf-8"?>
<p:tagLst xmlns:p="http://schemas.openxmlformats.org/presentationml/2006/main">
  <p:tag name="KSO_WM_DIAGRAM_VIRTUALLY_FRAME" val="{&quot;height&quot;:190.35,&quot;left&quot;:472.2,&quot;top&quot;:156.9,&quot;width&quot;:235.6}"/>
</p:tagLst>
</file>

<file path=ppt/tags/tag22.xml><?xml version="1.0" encoding="utf-8"?>
<p:tagLst xmlns:p="http://schemas.openxmlformats.org/presentationml/2006/main">
  <p:tag name="KSO_WM_DIAGRAM_VIRTUALLY_FRAME" val="{&quot;height&quot;:190.35,&quot;left&quot;:472.2,&quot;top&quot;:156.9,&quot;width&quot;:235.6}"/>
</p:tagLst>
</file>

<file path=ppt/tags/tag23.xml><?xml version="1.0" encoding="utf-8"?>
<p:tagLst xmlns:p="http://schemas.openxmlformats.org/presentationml/2006/main">
  <p:tag name="COMMONDATA" val="eyJoZGlkIjoiZmVlNzRjNzJmYjQ0NmEzMGNhMGUwZDgwYWEyMTczZDUifQ=="/>
  <p:tag name="commondata" val="eyJoZGlkIjoiYmY0Y2E3NDc4NTRmZWQyYWQwODM5OGZjNjUwZDFlNWEifQ=="/>
</p:tagLst>
</file>

<file path=ppt/tags/tag3.xml><?xml version="1.0" encoding="utf-8"?>
<p:tagLst xmlns:p="http://schemas.openxmlformats.org/presentationml/2006/main">
  <p:tag name="KSO_WM_DIAGRAM_VIRTUALLY_FRAME" val="{&quot;height&quot;:318.7,&quot;left&quot;:364.6,&quot;top&quot;:110.65,&quot;width&quot;:230.8}"/>
</p:tagLst>
</file>

<file path=ppt/tags/tag4.xml><?xml version="1.0" encoding="utf-8"?>
<p:tagLst xmlns:p="http://schemas.openxmlformats.org/presentationml/2006/main">
  <p:tag name="KSO_WM_DIAGRAM_VIRTUALLY_FRAME" val="{&quot;height&quot;:318.7,&quot;left&quot;:364.6,&quot;top&quot;:110.65,&quot;width&quot;:230.8}"/>
</p:tagLst>
</file>

<file path=ppt/tags/tag5.xml><?xml version="1.0" encoding="utf-8"?>
<p:tagLst xmlns:p="http://schemas.openxmlformats.org/presentationml/2006/main">
  <p:tag name="KSO_WM_DIAGRAM_VIRTUALLY_FRAME" val="{&quot;height&quot;:318.7,&quot;left&quot;:364.6,&quot;top&quot;:110.65,&quot;width&quot;:230.8}"/>
</p:tagLst>
</file>

<file path=ppt/tags/tag6.xml><?xml version="1.0" encoding="utf-8"?>
<p:tagLst xmlns:p="http://schemas.openxmlformats.org/presentationml/2006/main">
  <p:tag name="KSO_WM_DIAGRAM_VIRTUALLY_FRAME" val="{&quot;height&quot;:318.7,&quot;left&quot;:364.6,&quot;top&quot;:110.65,&quot;width&quot;:230.8}"/>
</p:tagLst>
</file>

<file path=ppt/tags/tag7.xml><?xml version="1.0" encoding="utf-8"?>
<p:tagLst xmlns:p="http://schemas.openxmlformats.org/presentationml/2006/main">
  <p:tag name="KSO_WM_DIAGRAM_VIRTUALLY_FRAME" val="{&quot;height&quot;:318.7,&quot;left&quot;:364.6,&quot;top&quot;:110.65,&quot;width&quot;:230.8}"/>
</p:tagLst>
</file>

<file path=ppt/tags/tag8.xml><?xml version="1.0" encoding="utf-8"?>
<p:tagLst xmlns:p="http://schemas.openxmlformats.org/presentationml/2006/main">
  <p:tag name="KSO_WM_DIAGRAM_VIRTUALLY_FRAME" val="{&quot;height&quot;:318.7,&quot;left&quot;:364.6,&quot;top&quot;:110.65,&quot;width&quot;:230.8}"/>
</p:tagLst>
</file>

<file path=ppt/tags/tag9.xml><?xml version="1.0" encoding="utf-8"?>
<p:tagLst xmlns:p="http://schemas.openxmlformats.org/presentationml/2006/main">
  <p:tag name="KSO_WM_DIAGRAM_VIRTUALLY_FRAME" val="{&quot;height&quot;:318.7,&quot;left&quot;:364.6,&quot;top&quot;:110.65,&quot;width&quot;:230.8}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840</Words>
  <Application>WPS 演示</Application>
  <PresentationFormat>宽屏</PresentationFormat>
  <Paragraphs>115</Paragraphs>
  <Slides>11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阿里巴巴普惠体 Heavy</vt:lpstr>
      <vt:lpstr>阿里巴巴普惠体</vt:lpstr>
      <vt:lpstr>Calibri</vt:lpstr>
      <vt:lpstr>微软雅黑</vt:lpstr>
      <vt:lpstr>汉仪细中圆简</vt:lpstr>
      <vt:lpstr>方正细圆_GBK</vt:lpstr>
      <vt:lpstr>幼圆</vt:lpstr>
      <vt:lpstr>字魂35号-经典雅黑</vt:lpstr>
      <vt:lpstr>黑体</vt:lpstr>
      <vt:lpstr>Arial Unicode MS</vt:lpstr>
      <vt:lpstr>等线</vt:lpstr>
      <vt:lpstr>Segoe Print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韦丽娜</cp:lastModifiedBy>
  <cp:revision>340</cp:revision>
  <dcterms:created xsi:type="dcterms:W3CDTF">2022-04-26T05:40:00Z</dcterms:created>
  <dcterms:modified xsi:type="dcterms:W3CDTF">2025-08-26T02:46:18Z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0844073BC4164C9F85BE21598B2938FD_13</vt:lpwstr>
  </property>
  <property fmtid="{D5CDD505-2E9C-101B-9397-08002B2CF9AE}" pid="3" name="KSOProductBuildVer">
    <vt:lpwstr>2052-12.1.0.16929</vt:lpwstr>
  </property>
</Properties>
</file>